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Italics" charset="1" panose="00000000000000000000"/>
      <p:regular r:id="rId15"/>
    </p:embeddedFont>
    <p:embeddedFont>
      <p:font typeface="Now Bold" charset="1" panose="000008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0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14225" y="876385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5730" y="560378"/>
            <a:ext cx="6449661" cy="1965131"/>
          </a:xfrm>
          <a:custGeom>
            <a:avLst/>
            <a:gdLst/>
            <a:ahLst/>
            <a:cxnLst/>
            <a:rect r="r" b="b" t="t" l="l"/>
            <a:pathLst>
              <a:path h="1965131" w="6449661">
                <a:moveTo>
                  <a:pt x="0" y="0"/>
                </a:moveTo>
                <a:lnTo>
                  <a:pt x="6449660" y="0"/>
                </a:lnTo>
                <a:lnTo>
                  <a:pt x="6449660" y="1965131"/>
                </a:lnTo>
                <a:lnTo>
                  <a:pt x="0" y="1965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6598" y="7532975"/>
            <a:ext cx="7913921" cy="92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Andreas Dellamanis, Anna Syrigonaki, George Dimou, Panagiotis Defto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8995" y="3077636"/>
            <a:ext cx="10710144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8"/>
              </a:lnSpc>
            </a:pPr>
            <a:r>
              <a:rPr lang="en-US" sz="6857">
                <a:solidFill>
                  <a:srgbClr val="FFFBFB"/>
                </a:solidFill>
                <a:latin typeface="Now Bold"/>
              </a:rPr>
              <a:t>CUSTOMER RETENSION STRATEGY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5670" y="5479708"/>
            <a:ext cx="7938649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4607">
                <a:solidFill>
                  <a:srgbClr val="56AEFF"/>
                </a:solidFill>
                <a:latin typeface="Now Bold"/>
              </a:rPr>
              <a:t>GERMANY FRANCE SPAIN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82125"/>
            <a:ext cx="824569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GOALS AND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834" y="4216569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56AEFF"/>
                </a:solidFill>
                <a:latin typeface="DM Sans Bold"/>
              </a:rPr>
              <a:t>Goals</a:t>
            </a:r>
          </a:p>
        </p:txBody>
      </p:sp>
      <p:sp>
        <p:nvSpPr>
          <p:cNvPr name="AutoShape 8" id="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692690" y="5095875"/>
            <a:ext cx="6902620" cy="95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5"/>
              </a:lnSpc>
              <a:spcBef>
                <a:spcPct val="0"/>
              </a:spcBef>
            </a:pPr>
            <a:r>
              <a:rPr lang="en-US" sz="2815">
                <a:solidFill>
                  <a:srgbClr val="FFFFFF"/>
                </a:solidFill>
                <a:latin typeface="DM Sans"/>
              </a:rPr>
              <a:t>Increasing loyalty of our customers in 3 European Countries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8405" y="6761614"/>
            <a:ext cx="713827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Objectives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692690" y="7640919"/>
            <a:ext cx="6902620" cy="95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5"/>
              </a:lnSpc>
              <a:spcBef>
                <a:spcPct val="0"/>
              </a:spcBef>
            </a:pPr>
            <a:r>
              <a:rPr lang="en-US" sz="2815">
                <a:solidFill>
                  <a:srgbClr val="FFFFFF"/>
                </a:solidFill>
                <a:latin typeface="DM Sans"/>
              </a:rPr>
              <a:t>Increase customer retension and product’s usage over the year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34475" y="1028700"/>
            <a:ext cx="8289524" cy="8229600"/>
          </a:xfrm>
          <a:custGeom>
            <a:avLst/>
            <a:gdLst/>
            <a:ahLst/>
            <a:cxnLst/>
            <a:rect r="r" b="b" t="t" l="l"/>
            <a:pathLst>
              <a:path h="8229600" w="8289524">
                <a:moveTo>
                  <a:pt x="0" y="0"/>
                </a:moveTo>
                <a:lnTo>
                  <a:pt x="8289524" y="0"/>
                </a:lnTo>
                <a:lnTo>
                  <a:pt x="82895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59180" y="1853572"/>
            <a:ext cx="4796714" cy="387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Customer’s Distribution per Country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6216" y="6335009"/>
            <a:ext cx="6259121" cy="15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215" indent="-246107" lvl="1">
              <a:lnSpc>
                <a:spcPts val="3146"/>
              </a:lnSpc>
              <a:buFont typeface="Arial"/>
              <a:buChar char="•"/>
            </a:pPr>
            <a:r>
              <a:rPr lang="en-US" sz="2279">
                <a:solidFill>
                  <a:srgbClr val="FFFFFF"/>
                </a:solidFill>
                <a:latin typeface="DM Sans"/>
              </a:rPr>
              <a:t>The majority of the customers are in the French Market with the average tenure 5 years</a:t>
            </a:r>
          </a:p>
          <a:p>
            <a:pPr algn="l">
              <a:lnSpc>
                <a:spcPts val="314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6162" y="867014"/>
            <a:ext cx="12591963" cy="7529867"/>
          </a:xfrm>
          <a:custGeom>
            <a:avLst/>
            <a:gdLst/>
            <a:ahLst/>
            <a:cxnLst/>
            <a:rect r="r" b="b" t="t" l="l"/>
            <a:pathLst>
              <a:path h="7529867" w="12591963">
                <a:moveTo>
                  <a:pt x="0" y="0"/>
                </a:moveTo>
                <a:lnTo>
                  <a:pt x="12591963" y="0"/>
                </a:lnTo>
                <a:lnTo>
                  <a:pt x="12591963" y="7529868"/>
                </a:lnTo>
                <a:lnTo>
                  <a:pt x="0" y="7529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10235" y="7362814"/>
            <a:ext cx="214822" cy="313831"/>
            <a:chOff x="0" y="0"/>
            <a:chExt cx="56579" cy="826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579" cy="82655"/>
            </a:xfrm>
            <a:custGeom>
              <a:avLst/>
              <a:gdLst/>
              <a:ahLst/>
              <a:cxnLst/>
              <a:rect r="r" b="b" t="t" l="l"/>
              <a:pathLst>
                <a:path h="82655" w="56579">
                  <a:moveTo>
                    <a:pt x="0" y="0"/>
                  </a:moveTo>
                  <a:lnTo>
                    <a:pt x="56579" y="0"/>
                  </a:lnTo>
                  <a:lnTo>
                    <a:pt x="56579" y="82655"/>
                  </a:lnTo>
                  <a:lnTo>
                    <a:pt x="0" y="82655"/>
                  </a:lnTo>
                  <a:close/>
                </a:path>
              </a:pathLst>
            </a:custGeom>
            <a:solidFill>
              <a:srgbClr val="C1C0C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579" cy="120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4003" y="1436730"/>
            <a:ext cx="4725009" cy="154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8"/>
              </a:lnSpc>
            </a:pPr>
            <a:r>
              <a:rPr lang="en-US" sz="5090">
                <a:solidFill>
                  <a:srgbClr val="56AEFF"/>
                </a:solidFill>
                <a:latin typeface="Now Bold"/>
              </a:rPr>
              <a:t>Customer</a:t>
            </a:r>
          </a:p>
          <a:p>
            <a:pPr algn="l" marL="0" indent="0" lvl="0">
              <a:lnSpc>
                <a:spcPts val="6108"/>
              </a:lnSpc>
              <a:spcBef>
                <a:spcPct val="0"/>
              </a:spcBef>
            </a:pPr>
            <a:r>
              <a:rPr lang="en-US" sz="5090">
                <a:solidFill>
                  <a:srgbClr val="56AEFF"/>
                </a:solidFill>
                <a:latin typeface="Now Bold"/>
              </a:rPr>
              <a:t>Segmentation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7778" y="3745905"/>
            <a:ext cx="4848234" cy="190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</a:p>
          <a:p>
            <a:pPr algn="l" marL="513804" indent="-256902" lvl="1">
              <a:lnSpc>
                <a:spcPts val="3284"/>
              </a:lnSpc>
              <a:buFont typeface="Arial"/>
              <a:buChar char="•"/>
            </a:pPr>
            <a:r>
              <a:rPr lang="en-US" sz="2379" strike="noStrike" u="none">
                <a:solidFill>
                  <a:srgbClr val="FFFFFF"/>
                </a:solidFill>
                <a:latin typeface="DM Sans"/>
              </a:rPr>
              <a:t>France might have the biggest amount of customers, however the 0EUR accounts are around 49% of them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778" y="6047581"/>
            <a:ext cx="4848234" cy="190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</a:p>
          <a:p>
            <a:pPr algn="l" marL="513804" indent="-256902" lvl="1">
              <a:lnSpc>
                <a:spcPts val="3284"/>
              </a:lnSpc>
              <a:buFont typeface="Arial"/>
              <a:buChar char="•"/>
            </a:pPr>
            <a:r>
              <a:rPr lang="en-US" sz="2379" strike="noStrike" u="none">
                <a:solidFill>
                  <a:srgbClr val="FFFFFF"/>
                </a:solidFill>
                <a:latin typeface="DM Sans"/>
              </a:rPr>
              <a:t>Germany has no customers with 0EUR and the customers with the higher amount of bank deposits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0263" y="3521901"/>
            <a:ext cx="3238670" cy="1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5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0%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5774" y="4818113"/>
            <a:ext cx="3567648" cy="11003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50263" y="6676562"/>
            <a:ext cx="3238670" cy="1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24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5774" y="7972773"/>
            <a:ext cx="3567648" cy="11003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82418" y="1069485"/>
            <a:ext cx="5849738" cy="23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77"/>
              </a:lnSpc>
              <a:spcBef>
                <a:spcPct val="0"/>
              </a:spcBef>
            </a:pPr>
            <a:r>
              <a:rPr lang="en-US" sz="5064">
                <a:solidFill>
                  <a:srgbClr val="FFFFFF"/>
                </a:solidFill>
                <a:latin typeface="Now Bold"/>
              </a:rPr>
              <a:t>LOYALTY OF CUSTOMERS IN FRANCE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11966" y="3700890"/>
            <a:ext cx="3727948" cy="41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 strike="noStrike" u="none">
                <a:solidFill>
                  <a:srgbClr val="FFFFFF"/>
                </a:solidFill>
                <a:latin typeface="DM Sans"/>
              </a:rPr>
              <a:t>Users of product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5205" y="6833601"/>
            <a:ext cx="3727948" cy="84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 strike="noStrike" u="none">
                <a:solidFill>
                  <a:srgbClr val="FFFFFF"/>
                </a:solidFill>
                <a:latin typeface="DM Sans"/>
              </a:rPr>
              <a:t>New users that use product 1+ 2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0263" y="3521901"/>
            <a:ext cx="3238670" cy="1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53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5774" y="4818113"/>
            <a:ext cx="3567648" cy="11003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50263" y="6676562"/>
            <a:ext cx="3238670" cy="1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25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5774" y="7972773"/>
            <a:ext cx="3567648" cy="11003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1966" y="3700890"/>
            <a:ext cx="3727948" cy="41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 strike="noStrike" u="none">
                <a:solidFill>
                  <a:srgbClr val="FFFFFF"/>
                </a:solidFill>
                <a:latin typeface="DM Sans"/>
              </a:rPr>
              <a:t>Users of product 1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65205" y="6833601"/>
            <a:ext cx="3727948" cy="84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 strike="noStrike" u="none">
                <a:solidFill>
                  <a:srgbClr val="FFFFFF"/>
                </a:solidFill>
                <a:latin typeface="DM Sans"/>
              </a:rPr>
              <a:t>New users that use product 1+ 2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2418" y="1069485"/>
            <a:ext cx="5849738" cy="23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77"/>
              </a:lnSpc>
              <a:spcBef>
                <a:spcPct val="0"/>
              </a:spcBef>
            </a:pPr>
            <a:r>
              <a:rPr lang="en-US" sz="5064">
                <a:solidFill>
                  <a:srgbClr val="FFFFFF"/>
                </a:solidFill>
                <a:latin typeface="Now Bold"/>
              </a:rPr>
              <a:t>LOYALTY OF CUSTOMERS IN GERMANY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0263" y="3521901"/>
            <a:ext cx="3238670" cy="1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49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5774" y="4818113"/>
            <a:ext cx="3567648" cy="11003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50263" y="6676562"/>
            <a:ext cx="3238670" cy="1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Now Bold"/>
              </a:rPr>
              <a:t>23</a:t>
            </a:r>
            <a:r>
              <a:rPr lang="en-US" sz="10421" strike="noStrike" u="none">
                <a:solidFill>
                  <a:srgbClr val="FFFFFF"/>
                </a:solidFill>
                <a:latin typeface="Now Bold"/>
              </a:rPr>
              <a:t>%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5774" y="7972773"/>
            <a:ext cx="3567648" cy="11003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1966" y="3700890"/>
            <a:ext cx="3727948" cy="84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>
                <a:solidFill>
                  <a:srgbClr val="FFFFFF"/>
                </a:solidFill>
                <a:latin typeface="DM Sans"/>
              </a:rPr>
              <a:t>product 1 users vs 48% product 2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65205" y="6833601"/>
            <a:ext cx="3727948" cy="84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469" strike="noStrike" u="none">
                <a:solidFill>
                  <a:srgbClr val="FFFFFF"/>
                </a:solidFill>
                <a:latin typeface="DM Sans"/>
              </a:rPr>
              <a:t>New users that use product 1+ 2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4064" y="1028700"/>
            <a:ext cx="5849738" cy="23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77"/>
              </a:lnSpc>
              <a:spcBef>
                <a:spcPct val="0"/>
              </a:spcBef>
            </a:pPr>
            <a:r>
              <a:rPr lang="en-US" sz="5064">
                <a:solidFill>
                  <a:srgbClr val="FFFFFF"/>
                </a:solidFill>
                <a:latin typeface="Now Bold"/>
              </a:rPr>
              <a:t>LOYALTY OF CUSTOMERS IN SPAIN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96381" y="1328921"/>
            <a:ext cx="9879016" cy="7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STRATEGY FOR THE NEXT Q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43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Germany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1687" y="3562737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Engage more the new customers with the other products and increase the users from product 1 and 2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9443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France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61687" y="5505191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Engage more the new customers with the other products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9443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Spain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61687" y="744797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Promote product 3 to the customers already using product 2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635172" y="3286256"/>
            <a:ext cx="913343" cy="878470"/>
          </a:xfrm>
          <a:custGeom>
            <a:avLst/>
            <a:gdLst/>
            <a:ahLst/>
            <a:cxnLst/>
            <a:rect r="r" b="b" t="t" l="l"/>
            <a:pathLst>
              <a:path h="878470" w="913343">
                <a:moveTo>
                  <a:pt x="0" y="0"/>
                </a:moveTo>
                <a:lnTo>
                  <a:pt x="913344" y="0"/>
                </a:lnTo>
                <a:lnTo>
                  <a:pt x="913344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635172" y="5220583"/>
            <a:ext cx="913343" cy="878470"/>
          </a:xfrm>
          <a:custGeom>
            <a:avLst/>
            <a:gdLst/>
            <a:ahLst/>
            <a:cxnLst/>
            <a:rect r="r" b="b" t="t" l="l"/>
            <a:pathLst>
              <a:path h="878470" w="913343">
                <a:moveTo>
                  <a:pt x="0" y="0"/>
                </a:moveTo>
                <a:lnTo>
                  <a:pt x="913344" y="0"/>
                </a:lnTo>
                <a:lnTo>
                  <a:pt x="913344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635172" y="7163056"/>
            <a:ext cx="913343" cy="878470"/>
          </a:xfrm>
          <a:custGeom>
            <a:avLst/>
            <a:gdLst/>
            <a:ahLst/>
            <a:cxnLst/>
            <a:rect r="r" b="b" t="t" l="l"/>
            <a:pathLst>
              <a:path h="878470" w="913343">
                <a:moveTo>
                  <a:pt x="0" y="0"/>
                </a:moveTo>
                <a:lnTo>
                  <a:pt x="913344" y="0"/>
                </a:lnTo>
                <a:lnTo>
                  <a:pt x="913344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6680735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Connect with 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45989" y="3630957"/>
            <a:ext cx="10434893" cy="26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Watching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1701" y="7755632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da@abcbank.com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411" y="1189576"/>
            <a:ext cx="6449661" cy="1965131"/>
          </a:xfrm>
          <a:custGeom>
            <a:avLst/>
            <a:gdLst/>
            <a:ahLst/>
            <a:cxnLst/>
            <a:rect r="r" b="b" t="t" l="l"/>
            <a:pathLst>
              <a:path h="1965131" w="6449661">
                <a:moveTo>
                  <a:pt x="0" y="0"/>
                </a:moveTo>
                <a:lnTo>
                  <a:pt x="6449661" y="0"/>
                </a:lnTo>
                <a:lnTo>
                  <a:pt x="6449661" y="1965131"/>
                </a:lnTo>
                <a:lnTo>
                  <a:pt x="0" y="1965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DAGGOm3Ypws</dc:identifier>
  <dcterms:modified xsi:type="dcterms:W3CDTF">2011-08-01T06:04:30Z</dcterms:modified>
  <cp:revision>1</cp:revision>
  <dc:title>Blue Dark Professional Geometric Business Project Presentation </dc:title>
</cp:coreProperties>
</file>